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77" r:id="rId2"/>
    <p:sldId id="308" r:id="rId3"/>
    <p:sldId id="260" r:id="rId4"/>
    <p:sldId id="309" r:id="rId5"/>
    <p:sldId id="307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ção" id="{CB6BBEF7-9717-4733-A929-535518E6EBF6}">
          <p14:sldIdLst>
            <p14:sldId id="277"/>
          </p14:sldIdLst>
        </p14:section>
        <p14:section name="Crie sua Apresentação" id="{16378913-E5ED-4281-BAF5-F1F938CB0BED}">
          <p14:sldIdLst/>
        </p14:section>
        <p14:section name="Aprimore sua Apresentação" id="{E2D565D1-BA5E-44E6-A40E-50A644912248}">
          <p14:sldIdLst>
            <p14:sldId id="308"/>
            <p14:sldId id="260"/>
          </p14:sldIdLst>
        </p14:section>
        <p14:section name="Faça sua Apresentação" id="{71D59651-8EFA-4415-9623-98B4C4A8699C}">
          <p14:sldIdLst>
            <p14:sldId id="309"/>
          </p14:sldIdLst>
        </p14:section>
        <p14:section name="Ainda Tem Mais!" id="{2E16B512-814A-4DC1-A986-25475E10E0EF}">
          <p14:sldIdLst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89825" autoAdjust="0"/>
  </p:normalViewPr>
  <p:slideViewPr>
    <p:cSldViewPr>
      <p:cViewPr varScale="1">
        <p:scale>
          <a:sx n="114" d="100"/>
          <a:sy n="114" d="100"/>
        </p:scale>
        <p:origin x="13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00F830A1-3891-4B82-A120-081866556DA0}" type="datetimeFigureOut">
              <a:rPr lang="pt-BR"/>
              <a:pPr/>
              <a:t>02/06/2017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58CC9574-A819-4FE4-99A7-1E27AD09ADC2}" type="slidenum">
              <a:rPr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9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Esta </a:t>
            </a:r>
            <a:r>
              <a:rPr lang="pt-BR" dirty="0"/>
              <a:t>apresentação demonstra os novos recursos do PowerPoint e é visualizada com melhor resolução no modo Apresentação de Slides. Esses slides foram projetados para fornecer a você idéias excelentes de criação de apresentações no PowerPoint 2010.</a:t>
            </a:r>
          </a:p>
          <a:p>
            <a:endParaRPr lang="pt-BR" dirty="0"/>
          </a:p>
          <a:p>
            <a:r>
              <a:rPr lang="pt-BR" dirty="0"/>
              <a:t>Para obter mais exemplos de modelos, clique na guia Arquivo e, na guia Novo, clique em Exemplos de Modelos.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9927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4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70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t-BR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 eaLnBrk="1" latinLnBrk="0" hangingPunct="1">
              <a:buNone/>
              <a:defRPr kumimoji="0" lang="pt-BR"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pt-BR"/>
              <a:t>Clique para editar o estilo do subtítulo mestre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 eaLnBrk="1" latinLnBrk="0" hangingPunct="1">
              <a:defRPr kumimoji="0" lang="pt-BR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eaLnBrk="1" latinLnBrk="0" hangingPunct="1"/>
            <a:r>
              <a:rPr lang="pt-BR"/>
              <a:t>Clique para editar o estilo do título mestre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ídia com Legend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6" name="Rectangle 5"/>
          <p:cNvSpPr/>
          <p:nvPr userDrawn="1"/>
        </p:nvSpPr>
        <p:spPr>
          <a:xfrm>
            <a:off x="595263" y="4800600"/>
            <a:ext cx="4873752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t-BR" b="1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6552" y="4800600"/>
            <a:ext cx="4809244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pt-BR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87022" y="838200"/>
            <a:ext cx="4873752" cy="3812822"/>
          </a:xfrm>
        </p:spPr>
        <p:txBody>
          <a:bodyPr/>
          <a:lstStyle>
            <a:lvl1pPr eaLnBrk="1" latinLnBrk="0" hangingPunct="1">
              <a:buNone/>
              <a:defRPr kumimoji="0" lang="pt-BR"/>
            </a:lvl1pPr>
          </a:lstStyle>
          <a:p>
            <a:pPr eaLnBrk="1" latinLnBrk="0" hangingPunct="1"/>
            <a:r>
              <a:rPr lang="pt-BR"/>
              <a:t>Clique no ícone para adicionar mídia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76863" y="838200"/>
            <a:ext cx="2819400" cy="4636911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pt-BR" sz="2400">
                <a:solidFill>
                  <a:schemeClr val="bg1"/>
                </a:solidFill>
              </a:defRPr>
            </a:lvl1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t-BR" b="1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ctr" eaLnBrk="1" latinLnBrk="0" hangingPunct="1">
              <a:defRPr kumimoji="0" lang="pt-BR"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pt-BR" sz="3200"/>
            </a:lvl1pPr>
            <a:lvl2pPr marL="457200" indent="0" eaLnBrk="1" latinLnBrk="0" hangingPunct="1">
              <a:buNone/>
              <a:defRPr kumimoji="0" lang="pt-BR" sz="2800"/>
            </a:lvl2pPr>
            <a:lvl3pPr marL="914400" indent="0" eaLnBrk="1" latinLnBrk="0" hangingPunct="1">
              <a:buNone/>
              <a:defRPr kumimoji="0" lang="pt-BR" sz="2400"/>
            </a:lvl3pPr>
            <a:lvl4pPr marL="1371600" indent="0" eaLnBrk="1" latinLnBrk="0" hangingPunct="1">
              <a:buNone/>
              <a:defRPr kumimoji="0" lang="pt-BR" sz="2000"/>
            </a:lvl4pPr>
            <a:lvl5pPr marL="1828800" indent="0" eaLnBrk="1" latinLnBrk="0" hangingPunct="1">
              <a:buNone/>
              <a:defRPr kumimoji="0" lang="pt-BR" sz="2000"/>
            </a:lvl5pPr>
            <a:lvl6pPr marL="2286000" indent="0" eaLnBrk="1" latinLnBrk="0" hangingPunct="1">
              <a:buNone/>
              <a:defRPr kumimoji="0" lang="pt-BR" sz="2000"/>
            </a:lvl6pPr>
            <a:lvl7pPr marL="2743200" indent="0" eaLnBrk="1" latinLnBrk="0" hangingPunct="1">
              <a:buNone/>
              <a:defRPr kumimoji="0" lang="pt-BR" sz="2000"/>
            </a:lvl7pPr>
            <a:lvl8pPr marL="3200400" indent="0" eaLnBrk="1" latinLnBrk="0" hangingPunct="1">
              <a:buNone/>
              <a:defRPr kumimoji="0" lang="pt-BR" sz="2000"/>
            </a:lvl8pPr>
            <a:lvl9pPr marL="3657600" indent="0" eaLnBrk="1" latinLnBrk="0" hangingPunct="1">
              <a:buNone/>
              <a:defRPr kumimoji="0" lang="pt-BR" sz="2000"/>
            </a:lvl9pPr>
          </a:lstStyle>
          <a:p>
            <a:pPr eaLnBrk="1" latinLnBrk="0" hangingPunct="1"/>
            <a:r>
              <a:rPr lang="pt-BR"/>
              <a:t>Clique no ícone para adicionar uma imagem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62600"/>
            <a:ext cx="5486400" cy="609600"/>
          </a:xfrm>
        </p:spPr>
        <p:txBody>
          <a:bodyPr/>
          <a:lstStyle>
            <a:lvl1pPr marL="0" indent="0" algn="ctr" eaLnBrk="1" latinLnBrk="0" hangingPunct="1">
              <a:buNone/>
              <a:defRPr kumimoji="0" lang="pt-BR" sz="1400"/>
            </a:lvl1pPr>
            <a:lvl2pPr marL="457200" indent="0" eaLnBrk="1" latinLnBrk="0" hangingPunct="1">
              <a:buNone/>
              <a:defRPr kumimoji="0" lang="pt-BR" sz="1200"/>
            </a:lvl2pPr>
            <a:lvl3pPr marL="914400" indent="0" eaLnBrk="1" latinLnBrk="0" hangingPunct="1">
              <a:buNone/>
              <a:defRPr kumimoji="0" lang="pt-BR" sz="1000"/>
            </a:lvl3pPr>
            <a:lvl4pPr marL="1371600" indent="0" eaLnBrk="1" latinLnBrk="0" hangingPunct="1">
              <a:buNone/>
              <a:defRPr kumimoji="0" lang="pt-BR" sz="900"/>
            </a:lvl4pPr>
            <a:lvl5pPr marL="1828800" indent="0" eaLnBrk="1" latinLnBrk="0" hangingPunct="1">
              <a:buNone/>
              <a:defRPr kumimoji="0" lang="pt-BR" sz="900"/>
            </a:lvl5pPr>
            <a:lvl6pPr marL="2286000" indent="0" eaLnBrk="1" latinLnBrk="0" hangingPunct="1">
              <a:buNone/>
              <a:defRPr kumimoji="0" lang="pt-BR" sz="900"/>
            </a:lvl6pPr>
            <a:lvl7pPr marL="2743200" indent="0" eaLnBrk="1" latinLnBrk="0" hangingPunct="1">
              <a:buNone/>
              <a:defRPr kumimoji="0" lang="pt-BR" sz="900"/>
            </a:lvl7pPr>
            <a:lvl8pPr marL="3200400" indent="0" eaLnBrk="1" latinLnBrk="0" hangingPunct="1">
              <a:buNone/>
              <a:defRPr kumimoji="0" lang="pt-BR" sz="900"/>
            </a:lvl8pPr>
            <a:lvl9pPr marL="3657600" indent="0" eaLnBrk="1" latinLnBrk="0" hangingPunct="1">
              <a:buNone/>
              <a:defRPr kumimoji="0" lang="pt-BR" sz="900"/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Texto Vertic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 eaLnBrk="1" latinLnBrk="0" hangingPunct="1">
              <a:defRPr kumimoji="0" lang="pt-BR"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/>
              <a:t>    Clique para editar o título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50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054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m Br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34E2-BBB6-4D34-BB01-078E9AA25260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/>
              <a:pPr/>
              <a:t>‹nº›</a:t>
            </a:fld>
            <a:endParaRPr kumimoji="0"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 anchor="ctr">
            <a:normAutofit/>
          </a:bodyPr>
          <a:lstStyle>
            <a:lvl1pPr algn="l" eaLnBrk="1" latinLnBrk="0" hangingPunct="1">
              <a:defRPr kumimoji="0" lang="pt-BR" sz="3000" b="1" cap="all"/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pt-B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pt-B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pt-B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pt-BR"/>
              <a:t>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pt-BR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pt-BR"/>
              <a:t>     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180" y="76200"/>
            <a:ext cx="8403020" cy="685800"/>
          </a:xfrm>
        </p:spPr>
        <p:txBody>
          <a:bodyPr anchor="ctr" anchorCtr="0">
            <a:normAutofit/>
          </a:bodyPr>
          <a:lstStyle>
            <a:lvl1pPr algn="l" eaLnBrk="1" latinLnBrk="0" hangingPunct="1">
              <a:defRPr kumimoji="0" lang="pt-BR"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: Ênfas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t-B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"/>
            <a:ext cx="7068015" cy="838200"/>
          </a:xfrm>
        </p:spPr>
        <p:txBody>
          <a:bodyPr anchor="b">
            <a:normAutofit/>
          </a:bodyPr>
          <a:lstStyle>
            <a:lvl1pPr algn="l" eaLnBrk="1" latinLnBrk="0" hangingPunct="1">
              <a:defRPr kumimoji="0" lang="pt-BR" sz="2800">
                <a:solidFill>
                  <a:schemeClr val="bg1"/>
                </a:solidFill>
              </a:defRPr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2"/>
            <a:ext cx="4038600" cy="3971455"/>
          </a:xfrm>
        </p:spPr>
        <p:txBody>
          <a:bodyPr/>
          <a:lstStyle>
            <a:lvl1pPr eaLnBrk="1" latinLnBrk="0" hangingPunct="1">
              <a:defRPr kumimoji="0" lang="pt-B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t-B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t-B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t-B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t-B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pt-BR" sz="1800"/>
            </a:lvl6pPr>
            <a:lvl7pPr eaLnBrk="1" latinLnBrk="0" hangingPunct="1">
              <a:defRPr kumimoji="0" lang="pt-BR" sz="1800"/>
            </a:lvl7pPr>
            <a:lvl8pPr eaLnBrk="1" latinLnBrk="0" hangingPunct="1">
              <a:defRPr kumimoji="0" lang="pt-BR" sz="1800"/>
            </a:lvl8pPr>
            <a:lvl9pPr eaLnBrk="1" latinLnBrk="0" hangingPunct="1">
              <a:defRPr kumimoji="0" lang="pt-BR" sz="1800"/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3971454"/>
          </a:xfrm>
        </p:spPr>
        <p:txBody>
          <a:bodyPr/>
          <a:lstStyle>
            <a:lvl1pPr eaLnBrk="1" latinLnBrk="0" hangingPunct="1">
              <a:defRPr kumimoji="0" lang="pt-B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pt-B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pt-B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pt-B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pt-B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pt-BR" sz="1800"/>
            </a:lvl6pPr>
            <a:lvl7pPr eaLnBrk="1" latinLnBrk="0" hangingPunct="1">
              <a:defRPr kumimoji="0" lang="pt-BR" sz="1800"/>
            </a:lvl7pPr>
            <a:lvl8pPr eaLnBrk="1" latinLnBrk="0" hangingPunct="1">
              <a:defRPr kumimoji="0" lang="pt-BR" sz="1800"/>
            </a:lvl8pPr>
            <a:lvl9pPr eaLnBrk="1" latinLnBrk="0" hangingPunct="1">
              <a:defRPr kumimoji="0" lang="pt-BR" sz="1800"/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2077200"/>
            <a:ext cx="7010400" cy="1143000"/>
          </a:xfrm>
        </p:spPr>
        <p:txBody>
          <a:bodyPr/>
          <a:lstStyle>
            <a:lvl1pPr algn="l" eaLnBrk="1" latinLnBrk="0" hangingPunct="1">
              <a:defRPr kumimoji="0" lang="pt-BR"/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ente Título: Ênfas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 eaLnBrk="1" latinLnBrk="0" hangingPunct="1">
              <a:defRPr kumimoji="0" lang="pt-BR" sz="4600" b="1" kern="1200" spc="-150" baseline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 eaLnBrk="1" latinLnBrk="0" hangingPunct="1">
              <a:buNone/>
              <a:defRPr kumimoji="0" lang="pt-BR" sz="2800" kern="120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 eaLnBrk="1" latinLnBrk="0" hangingPunct="1">
              <a:buNone/>
              <a:defRPr kumimoji="0" lang="pt-BR" sz="2000" b="1"/>
            </a:lvl2pPr>
            <a:lvl3pPr marL="914400" indent="0" eaLnBrk="1" latinLnBrk="0" hangingPunct="1">
              <a:buNone/>
              <a:defRPr kumimoji="0" lang="pt-BR" sz="1800" b="1"/>
            </a:lvl3pPr>
            <a:lvl4pPr marL="1371600" indent="0" eaLnBrk="1" latinLnBrk="0" hangingPunct="1">
              <a:buNone/>
              <a:defRPr kumimoji="0" lang="pt-BR" sz="1600" b="1"/>
            </a:lvl4pPr>
            <a:lvl5pPr marL="1828800" indent="0" eaLnBrk="1" latinLnBrk="0" hangingPunct="1">
              <a:buNone/>
              <a:defRPr kumimoji="0" lang="pt-BR" sz="1600" b="1"/>
            </a:lvl5pPr>
            <a:lvl6pPr marL="2286000" indent="0" eaLnBrk="1" latinLnBrk="0" hangingPunct="1">
              <a:buNone/>
              <a:defRPr kumimoji="0" lang="pt-BR" sz="1600" b="1"/>
            </a:lvl6pPr>
            <a:lvl7pPr marL="2743200" indent="0" eaLnBrk="1" latinLnBrk="0" hangingPunct="1">
              <a:buNone/>
              <a:defRPr kumimoji="0" lang="pt-BR" sz="1600" b="1"/>
            </a:lvl7pPr>
            <a:lvl8pPr marL="3200400" indent="0" eaLnBrk="1" latinLnBrk="0" hangingPunct="1">
              <a:buNone/>
              <a:defRPr kumimoji="0" lang="pt-BR" sz="1600" b="1"/>
            </a:lvl8pPr>
            <a:lvl9pPr marL="3657600" indent="0" eaLnBrk="1" latinLnBrk="0" hangingPunct="1">
              <a:buNone/>
              <a:defRPr kumimoji="0" lang="pt-BR" sz="1600" b="1"/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com Texto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pt-B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kumimoji="0" lang="pt-BR" sz="4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 eaLnBrk="1" latinLnBrk="0" hangingPunct="1">
              <a:buNone/>
              <a:defRPr kumimoji="0" lang="pt-BR" sz="18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kumimoji="0" lang="pt-BR"/>
              <a:t>Clique para editar o estilo do subtítulo mestre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3008313" cy="825500"/>
          </a:xfrm>
        </p:spPr>
        <p:txBody>
          <a:bodyPr anchor="b"/>
          <a:lstStyle>
            <a:lvl1pPr algn="l" eaLnBrk="1" latinLnBrk="0" hangingPunct="1">
              <a:defRPr kumimoji="0" lang="pt-BR" sz="2000" b="1"/>
            </a:lvl1pPr>
          </a:lstStyle>
          <a:p>
            <a:pPr eaLnBrk="1" latinLnBrk="0" hangingPunct="1"/>
            <a:r>
              <a:rPr lang="pt-BR"/>
              <a:t>Clique para editar o estilo do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609600"/>
            <a:ext cx="5111750" cy="5334000"/>
          </a:xfrm>
        </p:spPr>
        <p:txBody>
          <a:bodyPr/>
          <a:lstStyle>
            <a:lvl1pPr eaLnBrk="1" latinLnBrk="0" hangingPunct="1">
              <a:defRPr kumimoji="0" lang="pt-BR" sz="2800">
                <a:solidFill>
                  <a:schemeClr val="bg1"/>
                </a:solidFill>
              </a:defRPr>
            </a:lvl1pPr>
            <a:lvl2pPr eaLnBrk="1" latinLnBrk="0" hangingPunct="1">
              <a:defRPr kumimoji="0" lang="pt-BR" sz="2800">
                <a:solidFill>
                  <a:schemeClr val="bg1"/>
                </a:solidFill>
              </a:defRPr>
            </a:lvl2pPr>
            <a:lvl3pPr eaLnBrk="1" latinLnBrk="0" hangingPunct="1">
              <a:defRPr kumimoji="0" lang="pt-BR" sz="2400">
                <a:solidFill>
                  <a:schemeClr val="bg1"/>
                </a:solidFill>
              </a:defRPr>
            </a:lvl3pPr>
            <a:lvl4pPr eaLnBrk="1" latinLnBrk="0" hangingPunct="1">
              <a:defRPr kumimoji="0" lang="pt-BR" sz="2000">
                <a:solidFill>
                  <a:schemeClr val="bg1"/>
                </a:solidFill>
              </a:defRPr>
            </a:lvl4pPr>
            <a:lvl5pPr eaLnBrk="1" latinLnBrk="0" hangingPunct="1">
              <a:defRPr kumimoji="0" lang="pt-BR" sz="2000">
                <a:solidFill>
                  <a:schemeClr val="bg1"/>
                </a:solidFill>
              </a:defRPr>
            </a:lvl5pPr>
            <a:lvl6pPr eaLnBrk="1" latinLnBrk="0" hangingPunct="1">
              <a:defRPr kumimoji="0" lang="pt-BR" sz="2000"/>
            </a:lvl6pPr>
            <a:lvl7pPr eaLnBrk="1" latinLnBrk="0" hangingPunct="1">
              <a:defRPr kumimoji="0" lang="pt-BR" sz="2000"/>
            </a:lvl7pPr>
            <a:lvl8pPr eaLnBrk="1" latinLnBrk="0" hangingPunct="1">
              <a:defRPr kumimoji="0" lang="pt-BR" sz="2000"/>
            </a:lvl8pPr>
            <a:lvl9pPr eaLnBrk="1" latinLnBrk="0" hangingPunct="1">
              <a:defRPr kumimoji="0" lang="pt-BR" sz="2000"/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1"/>
            <a:ext cx="3008313" cy="3822699"/>
          </a:xfrm>
        </p:spPr>
        <p:txBody>
          <a:bodyPr/>
          <a:lstStyle>
            <a:lvl1pPr marL="0" indent="0" eaLnBrk="1" latinLnBrk="0" hangingPunct="1">
              <a:buNone/>
              <a:defRPr kumimoji="0" lang="pt-B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pt-BR" sz="1200"/>
            </a:lvl2pPr>
            <a:lvl3pPr marL="914400" indent="0" eaLnBrk="1" latinLnBrk="0" hangingPunct="1">
              <a:buNone/>
              <a:defRPr kumimoji="0" lang="pt-BR" sz="1000"/>
            </a:lvl3pPr>
            <a:lvl4pPr marL="1371600" indent="0" eaLnBrk="1" latinLnBrk="0" hangingPunct="1">
              <a:buNone/>
              <a:defRPr kumimoji="0" lang="pt-BR" sz="900"/>
            </a:lvl4pPr>
            <a:lvl5pPr marL="1828800" indent="0" eaLnBrk="1" latinLnBrk="0" hangingPunct="1">
              <a:buNone/>
              <a:defRPr kumimoji="0" lang="pt-BR" sz="900"/>
            </a:lvl5pPr>
            <a:lvl6pPr marL="2286000" indent="0" eaLnBrk="1" latinLnBrk="0" hangingPunct="1">
              <a:buNone/>
              <a:defRPr kumimoji="0" lang="pt-BR" sz="900"/>
            </a:lvl6pPr>
            <a:lvl7pPr marL="2743200" indent="0" eaLnBrk="1" latinLnBrk="0" hangingPunct="1">
              <a:buNone/>
              <a:defRPr kumimoji="0" lang="pt-BR" sz="900"/>
            </a:lvl7pPr>
            <a:lvl8pPr marL="3200400" indent="0" eaLnBrk="1" latinLnBrk="0" hangingPunct="1">
              <a:buNone/>
              <a:defRPr kumimoji="0" lang="pt-BR" sz="900"/>
            </a:lvl8pPr>
            <a:lvl9pPr marL="3657600" indent="0" eaLnBrk="1" latinLnBrk="0" hangingPunct="1">
              <a:buNone/>
              <a:defRPr kumimoji="0" lang="pt-BR" sz="900"/>
            </a:lvl9pPr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pt-B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pt-BR"/>
              <a:pPr/>
              <a:t>02/06/2017</a:t>
            </a:fld>
            <a:endParaRPr kumimoji="0"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pt-B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pt-B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/>
              <a:pPr/>
              <a:t>‹nº›</a:t>
            </a:fld>
            <a:endParaRPr kumimoji="0"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54" r:id="rId6"/>
    <p:sldLayoutId id="2147483655" r:id="rId7"/>
    <p:sldLayoutId id="2147483660" r:id="rId8"/>
    <p:sldLayoutId id="2147483656" r:id="rId9"/>
    <p:sldLayoutId id="2147483676" r:id="rId10"/>
    <p:sldLayoutId id="2147483657" r:id="rId11"/>
    <p:sldLayoutId id="2147483658" r:id="rId12"/>
    <p:sldLayoutId id="2147483659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kumimoji="0" lang="pt-B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t-B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pt-BR"/>
      </a:defPPr>
      <a:lvl1pPr marL="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20.jpeg"/><Relationship Id="rId4" Type="http://schemas.openxmlformats.org/officeDocument/2006/relationships/image" Target="../media/image2.jpeg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733800" y="764704"/>
            <a:ext cx="4195786" cy="1967985"/>
          </a:xfrm>
        </p:spPr>
        <p:txBody>
          <a:bodyPr>
            <a:normAutofit/>
          </a:bodyPr>
          <a:lstStyle/>
          <a:p>
            <a:r>
              <a:rPr sz="5700" dirty="0"/>
              <a:t>SEMEST 201</a:t>
            </a:r>
            <a:r>
              <a:rPr lang="pt-BR" sz="5700" dirty="0"/>
              <a:t>7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447856" cy="1828800"/>
          </a:xfrm>
        </p:spPr>
        <p:txBody>
          <a:bodyPr>
            <a:normAutofit/>
          </a:bodyPr>
          <a:lstStyle/>
          <a:p>
            <a:pPr algn="l"/>
            <a:r>
              <a:rPr lang="pt-BR" sz="2400" b="0" dirty="0">
                <a:solidFill>
                  <a:srgbClr val="7BCF27"/>
                </a:solidFill>
                <a:latin typeface="Calibri" pitchFamily="34" charset="0"/>
              </a:rPr>
              <a:t>MINICURSO</a:t>
            </a:r>
            <a:br>
              <a:rPr lang="pt-BR" sz="2400" b="0" dirty="0">
                <a:solidFill>
                  <a:srgbClr val="262626"/>
                </a:solidFill>
              </a:rPr>
            </a:br>
            <a:r>
              <a:rPr lang="pt-BR" sz="3200" b="0" dirty="0">
                <a:solidFill>
                  <a:prstClr val="white"/>
                </a:solidFill>
              </a:rPr>
              <a:t>FERRAMENTAS COMPUTACIONAIS </a:t>
            </a:r>
            <a:br>
              <a:rPr lang="pt-BR" sz="3200" b="0" dirty="0">
                <a:solidFill>
                  <a:prstClr val="white"/>
                </a:solidFill>
              </a:rPr>
            </a:br>
            <a:r>
              <a:rPr lang="pt-BR" sz="3200" b="0" dirty="0">
                <a:solidFill>
                  <a:prstClr val="white"/>
                </a:solidFill>
              </a:rPr>
              <a:t>PARA ESTATÍSTICA</a:t>
            </a:r>
            <a:endParaRPr lang="pt-BR" sz="3200" b="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259632" y="5229200"/>
            <a:ext cx="6984256" cy="14398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t-BR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pt-B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t-BR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188640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latin typeface="Baskerville Old Face" pitchFamily="18" charset="0"/>
              </a:rPr>
              <a:t>É preciso incentivar, investir. Mas é necessário conhecer, avaliar.</a:t>
            </a:r>
          </a:p>
        </p:txBody>
      </p:sp>
      <p:pic>
        <p:nvPicPr>
          <p:cNvPr id="8" name="Imagem 7" descr="tr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827170"/>
            <a:ext cx="1872208" cy="1884057"/>
          </a:xfrm>
          <a:prstGeom prst="rect">
            <a:avLst/>
          </a:prstGeom>
        </p:spPr>
      </p:pic>
      <p:pic>
        <p:nvPicPr>
          <p:cNvPr id="9" name="Imagem 8" descr="UFP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3888" y="5708596"/>
            <a:ext cx="723900" cy="895350"/>
          </a:xfrm>
          <a:prstGeom prst="rect">
            <a:avLst/>
          </a:prstGeom>
        </p:spPr>
      </p:pic>
      <p:pic>
        <p:nvPicPr>
          <p:cNvPr id="10" name="Imagem 9" descr="FotoVisto_original_sem_data_red3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19" y="180648"/>
            <a:ext cx="1612451" cy="1594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Minicurso</a:t>
            </a:r>
            <a:r>
              <a:rPr lang="en-US" b="1" dirty="0"/>
              <a:t> 1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11560" y="141277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Desenvolvimento</a:t>
            </a:r>
            <a:r>
              <a:rPr lang="en-US" sz="2800" b="1" dirty="0"/>
              <a:t> e </a:t>
            </a:r>
            <a:r>
              <a:rPr lang="en-US" sz="2800" b="1" dirty="0" err="1"/>
              <a:t>uso</a:t>
            </a:r>
            <a:r>
              <a:rPr lang="en-US" sz="2800" b="1" dirty="0"/>
              <a:t> de App’s para </a:t>
            </a:r>
            <a:r>
              <a:rPr lang="en-US" sz="2800" b="1" dirty="0" err="1"/>
              <a:t>Estatística</a:t>
            </a:r>
            <a:endParaRPr lang="en-US" sz="2800" b="1" dirty="0"/>
          </a:p>
        </p:txBody>
      </p:sp>
      <p:sp>
        <p:nvSpPr>
          <p:cNvPr id="5" name="Retângulo 4"/>
          <p:cNvSpPr/>
          <p:nvPr/>
        </p:nvSpPr>
        <p:spPr>
          <a:xfrm>
            <a:off x="611560" y="220486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STEPHANIE LOPES LEAL</a:t>
            </a:r>
          </a:p>
          <a:p>
            <a:r>
              <a:rPr lang="en-US" dirty="0"/>
              <a:t>KILVIA SORAYA LACERDA MIRANDA</a:t>
            </a:r>
          </a:p>
          <a:p>
            <a:endParaRPr lang="en-US" dirty="0"/>
          </a:p>
          <a:p>
            <a:r>
              <a:rPr lang="en-US" dirty="0"/>
              <a:t>THIAGO FERREIRA MIRANDA</a:t>
            </a:r>
          </a:p>
          <a:p>
            <a:r>
              <a:rPr lang="en-US" dirty="0"/>
              <a:t>MIGUEL MONTEIRO DE SOUZA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8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pt-BR" sz="2800" b="1" dirty="0">
                <a:solidFill>
                  <a:prstClr val="black">
                    <a:lumMod val="85000"/>
                    <a:lumOff val="15000"/>
                  </a:prstClr>
                </a:solidFill>
                <a:latin typeface="+mn-lt"/>
                <a:ea typeface="+mn-ea"/>
                <a:cs typeface="+mn-cs"/>
              </a:rPr>
              <a:t>Minicurso 2</a:t>
            </a:r>
            <a:endParaRPr lang="pt-BR" dirty="0">
              <a:latin typeface="+mn-lt"/>
            </a:endParaRPr>
          </a:p>
        </p:txBody>
      </p:sp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51520" y="1124744"/>
            <a:ext cx="814393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pt-BR" sz="2400" dirty="0"/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pt-BR" sz="2400" dirty="0">
                <a:solidFill>
                  <a:srgbClr val="002060"/>
                </a:solidFill>
              </a:rPr>
              <a:t>Gráficos especiais no Excel</a:t>
            </a:r>
          </a:p>
          <a:p>
            <a:pPr lvl="1" algn="just">
              <a:spcBef>
                <a:spcPts val="600"/>
              </a:spcBef>
            </a:pPr>
            <a:r>
              <a:rPr lang="pt-BR" dirty="0"/>
              <a:t>	JOSE LUIZ DE CARVALHO LISBOA</a:t>
            </a:r>
            <a:endParaRPr lang="pt-BR" sz="2400" dirty="0"/>
          </a:p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pt-BR" sz="2400" dirty="0">
                <a:solidFill>
                  <a:srgbClr val="002060"/>
                </a:solidFill>
              </a:rPr>
              <a:t>Importação de grandes bases de dados com o R</a:t>
            </a:r>
          </a:p>
          <a:p>
            <a:pPr algn="just">
              <a:spcBef>
                <a:spcPts val="600"/>
              </a:spcBef>
            </a:pPr>
            <a:r>
              <a:rPr lang="pt-BR" dirty="0"/>
              <a:t>	THAMARA RUBIA ALMEIDA DE MEDEIROS</a:t>
            </a:r>
            <a:endParaRPr lang="en-US" dirty="0"/>
          </a:p>
          <a:p>
            <a:pPr marL="457200" indent="-457200" algn="just">
              <a:spcBef>
                <a:spcPts val="600"/>
              </a:spcBef>
              <a:buFont typeface="+mj-lt"/>
              <a:buAutoNum type="arabicPeriod" startAt="3"/>
            </a:pPr>
            <a:r>
              <a:rPr lang="pt-BR" sz="2400" dirty="0">
                <a:solidFill>
                  <a:srgbClr val="002060"/>
                </a:solidFill>
              </a:rPr>
              <a:t>Formulários online</a:t>
            </a:r>
          </a:p>
          <a:p>
            <a:pPr algn="just">
              <a:spcBef>
                <a:spcPts val="600"/>
              </a:spcBef>
            </a:pPr>
            <a:r>
              <a:rPr lang="en-US" dirty="0"/>
              <a:t>	RAFAEL CERQUEIRA NASCIMENTO</a:t>
            </a:r>
            <a:endParaRPr lang="pt-BR" sz="2400" dirty="0"/>
          </a:p>
          <a:p>
            <a:pPr marL="457200" indent="-457200" algn="just">
              <a:spcBef>
                <a:spcPts val="600"/>
              </a:spcBef>
              <a:buFont typeface="+mj-lt"/>
              <a:buAutoNum type="arabicPeriod" startAt="4"/>
            </a:pPr>
            <a:r>
              <a:rPr lang="pt-BR" sz="2400" dirty="0">
                <a:solidFill>
                  <a:srgbClr val="002060"/>
                </a:solidFill>
              </a:rPr>
              <a:t>Mala direta no Gmail</a:t>
            </a:r>
          </a:p>
          <a:p>
            <a:pPr lvl="2" algn="just">
              <a:spcBef>
                <a:spcPts val="600"/>
              </a:spcBef>
            </a:pPr>
            <a:r>
              <a:rPr lang="pt-BR" dirty="0"/>
              <a:t>THIAGO FERREIRA MIRANDA</a:t>
            </a:r>
          </a:p>
          <a:p>
            <a:pPr lvl="2" algn="just">
              <a:spcBef>
                <a:spcPts val="600"/>
              </a:spcBef>
            </a:pPr>
            <a:r>
              <a:rPr lang="pt-BR" dirty="0"/>
              <a:t>MIGUEL MONTEIRO DE SOUZA</a:t>
            </a:r>
          </a:p>
          <a:p>
            <a:pPr marL="457200" indent="-457200" algn="just">
              <a:spcBef>
                <a:spcPts val="600"/>
              </a:spcBef>
              <a:buFont typeface="+mj-lt"/>
              <a:buAutoNum type="arabicPeriod" startAt="5"/>
            </a:pPr>
            <a:r>
              <a:rPr lang="pt-BR" sz="2400" dirty="0">
                <a:solidFill>
                  <a:srgbClr val="002060"/>
                </a:solidFill>
              </a:rPr>
              <a:t>Uso de ferramentas online na prática estatística</a:t>
            </a:r>
          </a:p>
          <a:p>
            <a:pPr lvl="2" algn="just">
              <a:spcBef>
                <a:spcPts val="600"/>
              </a:spcBef>
            </a:pPr>
            <a:r>
              <a:rPr lang="pt-BR" dirty="0"/>
              <a:t>HELITON RIBEIRO TAVARES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solidFill>
                  <a:srgbClr val="002060"/>
                </a:solidFill>
              </a:rPr>
              <a:t>A prática estatística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Novos</a:t>
            </a:r>
            <a:r>
              <a:rPr lang="en-US" dirty="0"/>
              <a:t> </a:t>
            </a:r>
            <a:r>
              <a:rPr lang="en-US" dirty="0" err="1"/>
              <a:t>gráficos</a:t>
            </a:r>
            <a:r>
              <a:rPr lang="en-US" dirty="0"/>
              <a:t> no R, Excel etc.</a:t>
            </a:r>
          </a:p>
          <a:p>
            <a:r>
              <a:rPr lang="en-US" dirty="0" err="1"/>
              <a:t>Muito</a:t>
            </a:r>
            <a:r>
              <a:rPr lang="en-US" dirty="0"/>
              <a:t> </a:t>
            </a:r>
            <a:r>
              <a:rPr lang="en-US" dirty="0" err="1"/>
              <a:t>frequente</a:t>
            </a:r>
            <a:r>
              <a:rPr lang="en-US" dirty="0"/>
              <a:t>: </a:t>
            </a:r>
            <a:r>
              <a:rPr lang="en-US" dirty="0" err="1"/>
              <a:t>formulários</a:t>
            </a:r>
            <a:r>
              <a:rPr lang="en-US" dirty="0"/>
              <a:t> online</a:t>
            </a:r>
          </a:p>
          <a:p>
            <a:r>
              <a:rPr lang="en-US" dirty="0" err="1"/>
              <a:t>Construção</a:t>
            </a:r>
            <a:r>
              <a:rPr lang="en-US" dirty="0"/>
              <a:t> </a:t>
            </a:r>
            <a:r>
              <a:rPr lang="en-US" dirty="0" err="1"/>
              <a:t>automática</a:t>
            </a:r>
            <a:r>
              <a:rPr lang="en-US" dirty="0"/>
              <a:t> de </a:t>
            </a:r>
            <a:r>
              <a:rPr lang="en-US" dirty="0" err="1"/>
              <a:t>indicadores</a:t>
            </a:r>
            <a:endParaRPr lang="en-US"/>
          </a:p>
          <a:p>
            <a:r>
              <a:rPr lang="en-US"/>
              <a:t>Geração</a:t>
            </a:r>
            <a:r>
              <a:rPr lang="en-US" dirty="0"/>
              <a:t> </a:t>
            </a:r>
            <a:r>
              <a:rPr lang="en-US" dirty="0" err="1"/>
              <a:t>automática</a:t>
            </a:r>
            <a:r>
              <a:rPr lang="en-US" dirty="0"/>
              <a:t> de </a:t>
            </a:r>
            <a:r>
              <a:rPr lang="en-US" dirty="0" err="1"/>
              <a:t>relatórios</a:t>
            </a:r>
            <a:endParaRPr lang="en-US" dirty="0"/>
          </a:p>
          <a:p>
            <a:r>
              <a:rPr lang="pt-BR" dirty="0"/>
              <a:t>C</a:t>
            </a:r>
            <a:r>
              <a:rPr lang="en-US" dirty="0" err="1"/>
              <a:t>ontato</a:t>
            </a:r>
            <a:r>
              <a:rPr lang="en-US" dirty="0"/>
              <a:t> com </a:t>
            </a:r>
            <a:r>
              <a:rPr lang="en-US" dirty="0" err="1"/>
              <a:t>Clintes</a:t>
            </a:r>
            <a:endParaRPr lang="en-US" dirty="0"/>
          </a:p>
          <a:p>
            <a:r>
              <a:rPr lang="pt-BR" dirty="0"/>
              <a:t>I</a:t>
            </a:r>
            <a:r>
              <a:rPr lang="en-US" dirty="0" err="1"/>
              <a:t>nformação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envio</a:t>
            </a:r>
            <a:r>
              <a:rPr lang="en-US" dirty="0"/>
              <a:t> de </a:t>
            </a:r>
            <a:r>
              <a:rPr lang="en-US" dirty="0" err="1"/>
              <a:t>arquivo</a:t>
            </a:r>
            <a:endParaRPr lang="en-US" dirty="0"/>
          </a:p>
          <a:p>
            <a:r>
              <a:rPr lang="en-US" dirty="0" err="1"/>
              <a:t>Eficiência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importação</a:t>
            </a:r>
            <a:r>
              <a:rPr lang="en-US" dirty="0"/>
              <a:t> de </a:t>
            </a:r>
            <a:r>
              <a:rPr lang="en-US" dirty="0" err="1"/>
              <a:t>arquivos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4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179512" y="3157082"/>
            <a:ext cx="8784976" cy="18721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 lnSpcReduction="1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/>
          <a:p>
            <a:pPr>
              <a:lnSpc>
                <a:spcPct val="87000"/>
              </a:lnSpc>
              <a:spcBef>
                <a:spcPct val="0"/>
              </a:spcBef>
              <a:defRPr lang="pt-BR"/>
            </a:pPr>
            <a:br>
              <a:rPr lang="pt-BR" sz="4400" dirty="0">
                <a:solidFill>
                  <a:srgbClr val="92D050"/>
                </a:solidFill>
              </a:rPr>
            </a:br>
            <a:r>
              <a:rPr lang="pt-BR" sz="4700" dirty="0">
                <a:solidFill>
                  <a:srgbClr val="92D050"/>
                </a:solidFill>
              </a:rPr>
              <a:t>XXIII SEMEST, </a:t>
            </a:r>
          </a:p>
          <a:p>
            <a:pPr>
              <a:lnSpc>
                <a:spcPct val="87000"/>
              </a:lnSpc>
              <a:spcBef>
                <a:spcPct val="0"/>
              </a:spcBef>
              <a:defRPr lang="pt-BR"/>
            </a:pPr>
            <a:r>
              <a:rPr lang="pt-BR" sz="4700" dirty="0">
                <a:solidFill>
                  <a:srgbClr val="92D050"/>
                </a:solidFill>
              </a:rPr>
              <a:t>29/05 a 02/06, Belém-PA</a:t>
            </a:r>
            <a:endParaRPr lang="pt-BR" sz="4700" b="1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48" y="2807497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47F28"/>
              </a:solidFill>
            </a:endParaRPr>
          </a:p>
        </p:txBody>
      </p:sp>
      <p:grpSp>
        <p:nvGrpSpPr>
          <p:cNvPr id="3" name="Group 19"/>
          <p:cNvGrpSpPr/>
          <p:nvPr/>
        </p:nvGrpSpPr>
        <p:grpSpPr>
          <a:xfrm>
            <a:off x="0" y="5089818"/>
            <a:ext cx="9144000" cy="1768182"/>
            <a:chOff x="0" y="5089818"/>
            <a:chExt cx="9144000" cy="1768182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064" y="5089818"/>
              <a:ext cx="9098280" cy="1737360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0" y="518160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4537710" y="2251710"/>
              <a:ext cx="6858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098281" y="5158740"/>
              <a:ext cx="45719" cy="1676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4" name="Title 3"/>
          <p:cNvSpPr txBox="1">
            <a:spLocks/>
          </p:cNvSpPr>
          <p:nvPr/>
        </p:nvSpPr>
        <p:spPr>
          <a:xfrm>
            <a:off x="157175" y="2876724"/>
            <a:ext cx="7345980" cy="203438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pt-BR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7000"/>
              </a:lnSpc>
            </a:pPr>
            <a:br>
              <a:rPr lang="pt-BR" sz="6000" dirty="0"/>
            </a:br>
            <a:r>
              <a:rPr lang="pt-BR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Obrigado!</a:t>
            </a:r>
          </a:p>
          <a:p>
            <a:pPr algn="l">
              <a:lnSpc>
                <a:spcPct val="87000"/>
              </a:lnSpc>
            </a:pPr>
            <a:endParaRPr lang="pt-B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496" y="714356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latin typeface="Baskerville Old Face" pitchFamily="18" charset="0"/>
              </a:rPr>
              <a:t>É preciso incentivar, investir. Mas é necessário conhecer, avaliar.</a:t>
            </a:r>
          </a:p>
        </p:txBody>
      </p:sp>
      <p:pic>
        <p:nvPicPr>
          <p:cNvPr id="20" name="Imagem 19" descr="FotoVisto_original_sem_data_red3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96895" y="0"/>
            <a:ext cx="2747105" cy="2716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19582" y="0"/>
            <a:ext cx="5624418" cy="2825496"/>
          </a:xfrm>
          <a:prstGeom prst="rect">
            <a:avLst/>
          </a:prstGeom>
        </p:spPr>
      </p:pic>
      <p:pic>
        <p:nvPicPr>
          <p:cNvPr id="18" name="Imagem 17" descr="UFPA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7158" y="5715016"/>
            <a:ext cx="723900" cy="8953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IntroducingPowerPoint2010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IntroducingPowerPoint2010</Template>
  <TotalTime>0</TotalTime>
  <Words>162</Words>
  <Application>Microsoft Office PowerPoint</Application>
  <PresentationFormat>Apresentação na tela (4:3)</PresentationFormat>
  <Paragraphs>41</Paragraphs>
  <Slides>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Baskerville Old Face</vt:lpstr>
      <vt:lpstr>Calibri</vt:lpstr>
      <vt:lpstr>Georgia</vt:lpstr>
      <vt:lpstr>IntroducingPowerPoint2010</vt:lpstr>
      <vt:lpstr>MINICURSO FERRAMENTAS COMPUTACIONAIS  PARA ESTATÍSTICA</vt:lpstr>
      <vt:lpstr>Minicurso 1</vt:lpstr>
      <vt:lpstr>Minicurso 2</vt:lpstr>
      <vt:lpstr>A prática estatística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2012-10-18T15:03:21Z</dcterms:created>
  <dcterms:modified xsi:type="dcterms:W3CDTF">2017-06-02T13:10:18Z</dcterms:modified>
</cp:coreProperties>
</file>